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notesMasterIdLst>
    <p:notesMasterId r:id="rId26"/>
  </p:notesMasterIdLst>
  <p:sldIdLst>
    <p:sldId id="278" r:id="rId3"/>
    <p:sldId id="426" r:id="rId4"/>
    <p:sldId id="428" r:id="rId5"/>
    <p:sldId id="431" r:id="rId6"/>
    <p:sldId id="427" r:id="rId7"/>
    <p:sldId id="437" r:id="rId8"/>
    <p:sldId id="448" r:id="rId9"/>
    <p:sldId id="440" r:id="rId10"/>
    <p:sldId id="449" r:id="rId11"/>
    <p:sldId id="442" r:id="rId12"/>
    <p:sldId id="447" r:id="rId13"/>
    <p:sldId id="436" r:id="rId14"/>
    <p:sldId id="429" r:id="rId15"/>
    <p:sldId id="432" r:id="rId16"/>
    <p:sldId id="434" r:id="rId17"/>
    <p:sldId id="435" r:id="rId18"/>
    <p:sldId id="451" r:id="rId19"/>
    <p:sldId id="443" r:id="rId20"/>
    <p:sldId id="450" r:id="rId21"/>
    <p:sldId id="433" r:id="rId22"/>
    <p:sldId id="445" r:id="rId23"/>
    <p:sldId id="444" r:id="rId24"/>
    <p:sldId id="446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529" autoAdjust="0"/>
  </p:normalViewPr>
  <p:slideViewPr>
    <p:cSldViewPr snapToGrid="0">
      <p:cViewPr varScale="1">
        <p:scale>
          <a:sx n="103" d="100"/>
          <a:sy n="103" d="100"/>
        </p:scale>
        <p:origin x="14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0DBD6-E130-47A3-92E1-B7CD38BF3CAA}" type="datetimeFigureOut">
              <a:rPr lang="de-DE" smtClean="0"/>
              <a:t>18.03.2024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B523A-3ECA-4E79-8BC0-852D78CCA8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25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Grasslands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Earth‘s</a:t>
            </a:r>
            <a:r>
              <a:rPr lang="de-DE" dirty="0"/>
              <a:t> </a:t>
            </a:r>
            <a:r>
              <a:rPr lang="de-DE" dirty="0" err="1"/>
              <a:t>terrestrial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,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terrestrial</a:t>
            </a:r>
            <a:r>
              <a:rPr lang="de-DE" dirty="0"/>
              <a:t> </a:t>
            </a:r>
            <a:r>
              <a:rPr lang="de-DE" dirty="0" err="1"/>
              <a:t>carbon</a:t>
            </a:r>
            <a:r>
              <a:rPr lang="de-DE" dirty="0"/>
              <a:t> sink, host high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biodiversity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As </a:t>
            </a:r>
            <a:r>
              <a:rPr lang="de-DE" dirty="0" err="1">
                <a:sym typeface="Wingdings" panose="05000000000000000000" pitchFamily="2" charset="2"/>
              </a:rPr>
              <a:t>big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great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between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grasslands</a:t>
            </a:r>
            <a:endParaRPr lang="de-DE" dirty="0"/>
          </a:p>
          <a:p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biodiversity</a:t>
            </a:r>
            <a:r>
              <a:rPr lang="de-DE" dirty="0"/>
              <a:t> and </a:t>
            </a:r>
            <a:r>
              <a:rPr lang="de-DE" dirty="0" err="1"/>
              <a:t>Biomass</a:t>
            </a:r>
            <a:r>
              <a:rPr lang="de-DE" dirty="0"/>
              <a:t> (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fodder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, </a:t>
            </a:r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) </a:t>
            </a:r>
            <a:r>
              <a:rPr lang="de-DE" dirty="0" err="1"/>
              <a:t>poorly</a:t>
            </a:r>
            <a:r>
              <a:rPr lang="de-DE" dirty="0"/>
              <a:t> </a:t>
            </a:r>
            <a:r>
              <a:rPr lang="de-DE" dirty="0" err="1"/>
              <a:t>understood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Introduction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Sophie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interessted</a:t>
            </a:r>
            <a:r>
              <a:rPr lang="de-DE" dirty="0"/>
              <a:t> in </a:t>
            </a:r>
            <a:r>
              <a:rPr lang="de-DE" dirty="0" err="1"/>
              <a:t>assessing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biomass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, </a:t>
            </a:r>
            <a:r>
              <a:rPr lang="de-DE" dirty="0" err="1"/>
              <a:t>mowing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but also </a:t>
            </a:r>
            <a:r>
              <a:rPr lang="de-DE" dirty="0" err="1"/>
              <a:t>biodiversity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-alpine </a:t>
            </a:r>
            <a:r>
              <a:rPr lang="de-DE" dirty="0" err="1"/>
              <a:t>grasslands</a:t>
            </a:r>
            <a:endParaRPr lang="de-DE" dirty="0"/>
          </a:p>
          <a:p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</a:t>
            </a:r>
            <a:r>
              <a:rPr lang="de-DE" dirty="0" err="1"/>
              <a:t>it</a:t>
            </a:r>
            <a:r>
              <a:rPr lang="de-DE" dirty="0"/>
              <a:t> in April,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considerably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biodiversity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28433A-3D12-444A-8A1F-2969B3EF30A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038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335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composites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evenly</a:t>
            </a:r>
            <a:r>
              <a:rPr lang="de-DE" dirty="0"/>
              <a:t> </a:t>
            </a:r>
            <a:r>
              <a:rPr lang="de-DE" dirty="0" err="1"/>
              <a:t>spaced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,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month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predictor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56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Varying seed </a:t>
            </a:r>
            <a:r>
              <a:rPr lang="en-GB" dirty="0">
                <a:sym typeface="Wingdings" panose="05000000000000000000" pitchFamily="2" charset="2"/>
              </a:rPr>
              <a:t> varying plots taken as independent test sample, not included in the model training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049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Median DOY of first cut and yearly mowing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238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artificially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numbers</a:t>
            </a:r>
            <a:r>
              <a:rPr lang="de-DE" dirty="0"/>
              <a:t>,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doesnt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sence</a:t>
            </a:r>
            <a:r>
              <a:rPr lang="de-DE" dirty="0"/>
              <a:t> </a:t>
            </a:r>
            <a:r>
              <a:rPr lang="de-DE" dirty="0" err="1"/>
              <a:t>scientifically</a:t>
            </a:r>
            <a:r>
              <a:rPr lang="de-DE" dirty="0"/>
              <a:t>, </a:t>
            </a:r>
            <a:r>
              <a:rPr lang="de-DE" dirty="0" err="1"/>
              <a:t>bc</a:t>
            </a:r>
            <a:r>
              <a:rPr lang="de-DE" dirty="0"/>
              <a:t>. Other </a:t>
            </a:r>
            <a:r>
              <a:rPr lang="de-DE" dirty="0" err="1"/>
              <a:t>species</a:t>
            </a:r>
            <a:r>
              <a:rPr lang="de-DE" dirty="0"/>
              <a:t>,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  <a:p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Bayreuther Plots</a:t>
            </a:r>
          </a:p>
          <a:p>
            <a:r>
              <a:rPr lang="de-DE" dirty="0"/>
              <a:t>FE3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wet</a:t>
            </a:r>
            <a:r>
              <a:rPr lang="de-DE" dirty="0"/>
              <a:t> </a:t>
            </a:r>
            <a:r>
              <a:rPr lang="de-DE" dirty="0" err="1"/>
              <a:t>grassland</a:t>
            </a:r>
            <a:r>
              <a:rPr lang="de-DE" dirty="0"/>
              <a:t>, </a:t>
            </a:r>
            <a:r>
              <a:rPr lang="de-DE" dirty="0" err="1"/>
              <a:t>featuring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different </a:t>
            </a:r>
            <a:r>
              <a:rPr lang="de-DE" dirty="0" err="1"/>
              <a:t>species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057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Grasslands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diverse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like Ammer </a:t>
            </a:r>
            <a:r>
              <a:rPr lang="de-DE" dirty="0" err="1"/>
              <a:t>catchment</a:t>
            </a:r>
            <a:endParaRPr lang="de-DE" dirty="0"/>
          </a:p>
          <a:p>
            <a:r>
              <a:rPr lang="de-DE" dirty="0" err="1"/>
              <a:t>Compositing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not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acquisitions</a:t>
            </a:r>
            <a:r>
              <a:rPr lang="de-DE" dirty="0"/>
              <a:t> per </a:t>
            </a:r>
            <a:r>
              <a:rPr lang="de-DE" dirty="0" err="1"/>
              <a:t>month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213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845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973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on Pixel </a:t>
            </a:r>
            <a:r>
              <a:rPr lang="de-DE" dirty="0" err="1"/>
              <a:t>Scale</a:t>
            </a:r>
            <a:endParaRPr lang="de-DE" dirty="0"/>
          </a:p>
          <a:p>
            <a:r>
              <a:rPr lang="de-DE" dirty="0"/>
              <a:t>Seed erklären, Wiederholungen jedes Modells</a:t>
            </a:r>
          </a:p>
          <a:p>
            <a:r>
              <a:rPr lang="de-DE" dirty="0" err="1"/>
              <a:t>DataFrame</a:t>
            </a:r>
            <a:r>
              <a:rPr lang="de-DE" dirty="0"/>
              <a:t> nochmal neu machen, </a:t>
            </a:r>
            <a:r>
              <a:rPr lang="de-DE" dirty="0" err="1"/>
              <a:t>Biodiv</a:t>
            </a:r>
            <a:r>
              <a:rPr lang="de-DE" dirty="0"/>
              <a:t> Variable sichtbar</a:t>
            </a:r>
          </a:p>
          <a:p>
            <a:r>
              <a:rPr lang="de-DE" dirty="0"/>
              <a:t>Welche Monate genutzt drauf eingehen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21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Definition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289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Karten Untersuchungsgebiet (QGIS), Plot von </a:t>
            </a:r>
            <a:r>
              <a:rPr lang="de-DE" dirty="0" err="1"/>
              <a:t>Mowing</a:t>
            </a:r>
            <a:r>
              <a:rPr lang="de-DE" dirty="0"/>
              <a:t> Raster als Motiv</a:t>
            </a:r>
            <a:endParaRPr lang="en-GB" noProof="0" dirty="0"/>
          </a:p>
          <a:p>
            <a:r>
              <a:rPr lang="en-GB" noProof="0" dirty="0"/>
              <a:t>Duplicate Slide to present results for different cases in the end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4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Grid</a:t>
            </a:r>
            <a:r>
              <a:rPr lang="de-DE" dirty="0"/>
              <a:t>, Nordpfeil, Übersicht Bayern</a:t>
            </a:r>
          </a:p>
          <a:p>
            <a:r>
              <a:rPr lang="de-DE" dirty="0"/>
              <a:t>Alpha </a:t>
            </a:r>
            <a:r>
              <a:rPr lang="de-DE" dirty="0" err="1"/>
              <a:t>Diversity</a:t>
            </a:r>
            <a:r>
              <a:rPr lang="de-D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19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Karten Untersuchungsgebiet (QGIS), Plot von </a:t>
            </a:r>
            <a:r>
              <a:rPr lang="de-DE" dirty="0" err="1"/>
              <a:t>Mowing</a:t>
            </a:r>
            <a:r>
              <a:rPr lang="de-DE" dirty="0"/>
              <a:t> Raster als Motiv</a:t>
            </a:r>
            <a:endParaRPr lang="en-GB" noProof="0" dirty="0"/>
          </a:p>
          <a:p>
            <a:r>
              <a:rPr lang="en-GB" noProof="0" dirty="0"/>
              <a:t>Duplicate Slide to present results for different cases in the end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8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Karten Untersuchungsgebiet (QGIS), Plot von </a:t>
            </a:r>
            <a:r>
              <a:rPr lang="de-DE" dirty="0" err="1"/>
              <a:t>Mowing</a:t>
            </a:r>
            <a:r>
              <a:rPr lang="de-DE" dirty="0"/>
              <a:t> Raster als Motiv</a:t>
            </a:r>
            <a:endParaRPr lang="en-GB" noProof="0" dirty="0"/>
          </a:p>
          <a:p>
            <a:r>
              <a:rPr lang="en-GB" noProof="0" dirty="0"/>
              <a:t>Duplicate Slide to present results for different cases in the end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378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DOY </a:t>
            </a:r>
            <a:r>
              <a:rPr lang="de-DE" dirty="0" err="1"/>
              <a:t>of</a:t>
            </a:r>
            <a:r>
              <a:rPr lang="de-DE" dirty="0"/>
              <a:t> First Cut?</a:t>
            </a:r>
          </a:p>
          <a:p>
            <a:r>
              <a:rPr lang="de-DE" dirty="0"/>
              <a:t>Jahreszahl dazu!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97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58F85F-E39F-6DF2-648B-F85C48FB1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76295D-E20E-919F-946F-82E3A703EF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21175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CAA27B-59B5-D915-6398-75A9466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20659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05F074-4978-BB63-F797-D5FCF9961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09CECA-60EA-35F9-5F27-CF64A7C89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0165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2C7237-52B1-CB5D-D118-2836DC556E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890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06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263446-0FBB-7B9F-7376-C85F4725E6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408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60246-4126-D54D-D8F2-4EA413129C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66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C8D3D5-3F24-32BA-B9E4-6239FD09AA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41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38C3D2-DF70-153A-B8DF-4CECDC0728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171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FFF96C-003A-2C95-0C20-6A5ECF67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2C0F5C3-8222-0817-ECCA-D675DF1CE7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2758590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1EFB8F-681F-B958-6016-DE1F84F28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47373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C564B2-3B65-9088-DFD7-AB7EDE92BA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7166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07347F-35E4-52BE-8323-09918044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2718333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38560D-8EC4-B53A-7006-5B5A972DC7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945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2EDA2-8AA2-0466-B051-008CD7764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4811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9E1831-352F-2D39-ACE5-21BCE2855B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048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817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07BD53-6A79-8877-2BE1-B0C49A39BD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27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1A145E-844F-C173-0E1A-4D5807A9A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7356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093030-8FCB-CEE5-FAC4-DF786DEBF9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361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9EDA4-178A-19BE-891D-96E3D2B19D2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939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05F4847-2276-AAFB-108E-DBA5E736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BE329DB-A001-C66F-6040-0E34528552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26203611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0E2FA4-B336-450E-D6C0-FA99C883B4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69723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10801349" cy="489585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4" y="6544945"/>
            <a:ext cx="5232865" cy="257774"/>
          </a:xfrm>
        </p:spPr>
        <p:txBody>
          <a:bodyPr/>
          <a:lstStyle/>
          <a:p>
            <a:r>
              <a:rPr lang="de-DE" dirty="0"/>
              <a:t>Sophie Reinermann, German Remote Sensing Data Center (DFD-LAX), 13.09.2022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A2B0F0-D57A-4517-AF76-DB57923015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991" y="6150068"/>
            <a:ext cx="825009" cy="6924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CA1F3A4-24B0-4321-9C1E-209F75002E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19" y="6368681"/>
            <a:ext cx="1513709" cy="4629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687B36-B1F7-4D4E-81F4-71F12B645D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0" y="381229"/>
            <a:ext cx="1401679" cy="6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723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75B4983-3911-6B34-D420-98DD812B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761168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7813AC-780E-0FEE-8DD2-961C8464CA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9724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3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343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5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2439977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9603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998131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02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03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E99B02-7125-B0DB-A965-82CB442B29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3412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1425743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6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14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39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31671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0640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62917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341547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4496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267528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CCF2-24E5-51A8-E7D9-E053B81C2C0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8536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355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17743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112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17569698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580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1258163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1944950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4809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32650460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9408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07709-F5D6-04F5-13BA-175ED85264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5155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5873" y="1590832"/>
            <a:ext cx="11218279" cy="4336996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Eisfelder et al. •  NDVI time series over Europe from 40 years of AVHRR data – the TIMELINE NDVI product • 24/05/2022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693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424654-2778-EA1B-0192-6D8875E1171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78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E12AEFA-037C-13A6-D9D9-349DFD23D7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362597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AA41E4-A17D-03A8-9521-4B67C9D84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3342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822AB-459F-739F-855B-F69C7435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6544945"/>
            <a:ext cx="4114800" cy="257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9293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210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1026">
          <p15:clr>
            <a:srgbClr val="F26B43"/>
          </p15:clr>
        </p15:guide>
        <p15:guide id="5" orient="horz" pos="4110">
          <p15:clr>
            <a:srgbClr val="F26B43"/>
          </p15:clr>
        </p15:guide>
        <p15:guide id="6" orient="horz" pos="93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2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210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1026">
          <p15:clr>
            <a:srgbClr val="F26B43"/>
          </p15:clr>
        </p15:guide>
        <p15:guide id="5" orient="horz" pos="4110">
          <p15:clr>
            <a:srgbClr val="F26B43"/>
          </p15:clr>
        </p15:guide>
        <p15:guide id="6" orient="horz" pos="9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AA03A4A-FF3C-46DA-9AA7-9489606AA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4069097"/>
            <a:ext cx="9697665" cy="1141439"/>
          </a:xfrm>
        </p:spPr>
        <p:txBody>
          <a:bodyPr>
            <a:normAutofit/>
          </a:bodyPr>
          <a:lstStyle/>
          <a:p>
            <a:r>
              <a:rPr lang="de-DE" dirty="0"/>
              <a:t>19.03.2024</a:t>
            </a:r>
          </a:p>
          <a:p>
            <a:r>
              <a:rPr lang="de-DE" dirty="0"/>
              <a:t>Laura Obrecht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7DBA57-3752-430E-B30A-C895D114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493085"/>
            <a:ext cx="10170975" cy="3221856"/>
          </a:xfrm>
        </p:spPr>
        <p:txBody>
          <a:bodyPr>
            <a:noAutofit/>
          </a:bodyPr>
          <a:lstStyle/>
          <a:p>
            <a:r>
              <a:rPr lang="en-US" sz="4000" cap="none" dirty="0"/>
              <a:t>Floral biodiversity estimation of grasslands in Franconia using Sentinel-2</a:t>
            </a:r>
            <a:endParaRPr lang="de-DE" sz="4000" cap="non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2BDBDE-F334-4437-B27B-E97023A05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6730" y="5767756"/>
            <a:ext cx="1905764" cy="8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CC3DE-E722-0BD1-F1C6-7CAD441BE9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F0744A5E-8CAE-FB86-CAC6-E8F0100CC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9"/>
          <a:stretch/>
        </p:blipFill>
        <p:spPr>
          <a:xfrm>
            <a:off x="1247007" y="209459"/>
            <a:ext cx="9697986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3B8-2150-9151-8B78-41908BE4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Alpha-</a:t>
            </a:r>
            <a:r>
              <a:rPr lang="de-DE" dirty="0" err="1"/>
              <a:t>Diversity</a:t>
            </a:r>
            <a:r>
              <a:rPr lang="de-DE" dirty="0"/>
              <a:t> Indices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C23D3-C789-8238-6649-6370FBDBB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88" y="1085753"/>
            <a:ext cx="9879623" cy="52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5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ECD0-5D6E-1889-16AE-FD05A7A1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S2 Time Series extracted at </a:t>
            </a:r>
            <a:r>
              <a:rPr lang="en-GB" dirty="0" err="1"/>
              <a:t>Center</a:t>
            </a:r>
            <a:r>
              <a:rPr lang="en-GB" dirty="0"/>
              <a:t> Pixel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49C221-D0D9-399C-821A-1DF36CF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4731" y="1318661"/>
            <a:ext cx="5262537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4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166C-4A25-85F8-5A87-2E01E57A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Monthly </a:t>
            </a:r>
            <a:r>
              <a:rPr lang="de-DE" dirty="0" err="1"/>
              <a:t>Compositing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S2 </a:t>
            </a:r>
            <a:r>
              <a:rPr lang="de-DE" dirty="0" err="1"/>
              <a:t>Reflectance</a:t>
            </a:r>
            <a:r>
              <a:rPr lang="de-DE" dirty="0"/>
              <a:t> per 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E8BF6-FBF1-056C-8050-8856EF2B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095625"/>
            <a:ext cx="4351137" cy="4429000"/>
          </a:xfrm>
        </p:spPr>
        <p:txBody>
          <a:bodyPr>
            <a:normAutofit/>
          </a:bodyPr>
          <a:lstStyle/>
          <a:p>
            <a:r>
              <a:rPr lang="de-DE" sz="2000" dirty="0"/>
              <a:t>Goal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ensure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RF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b="1" dirty="0"/>
              <a:t>not </a:t>
            </a:r>
            <a:r>
              <a:rPr lang="de-DE" sz="2000" b="1" dirty="0" err="1"/>
              <a:t>trained</a:t>
            </a:r>
            <a:r>
              <a:rPr lang="de-DE" sz="2000" b="1" dirty="0"/>
              <a:t>/</a:t>
            </a:r>
            <a:r>
              <a:rPr lang="de-DE" sz="2000" b="1" dirty="0" err="1"/>
              <a:t>influenced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r>
              <a:rPr lang="de-DE" sz="2000" b="1" dirty="0"/>
              <a:t> </a:t>
            </a:r>
            <a:r>
              <a:rPr lang="de-DE" sz="2000" b="1" dirty="0" err="1"/>
              <a:t>Mowing</a:t>
            </a:r>
            <a:r>
              <a:rPr lang="de-DE" sz="2000" b="1" dirty="0"/>
              <a:t> Events/</a:t>
            </a:r>
            <a:r>
              <a:rPr lang="de-DE" sz="2000" b="1" dirty="0" err="1"/>
              <a:t>Frequency</a:t>
            </a:r>
            <a:endParaRPr lang="de-DE" sz="2000" b="1" dirty="0"/>
          </a:p>
          <a:p>
            <a:r>
              <a:rPr lang="de-DE" sz="2000" dirty="0"/>
              <a:t>Bands </a:t>
            </a:r>
            <a:r>
              <a:rPr lang="de-DE" sz="2000" dirty="0" err="1"/>
              <a:t>increasing</a:t>
            </a:r>
            <a:r>
              <a:rPr lang="de-DE" sz="2000" dirty="0"/>
              <a:t> after </a:t>
            </a:r>
            <a:r>
              <a:rPr lang="de-DE" sz="2000" dirty="0" err="1"/>
              <a:t>mowing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composited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minimum</a:t>
            </a:r>
            <a:r>
              <a:rPr lang="de-DE" sz="2000" dirty="0"/>
              <a:t> </a:t>
            </a:r>
            <a:r>
              <a:rPr lang="de-DE" sz="2000" dirty="0" err="1"/>
              <a:t>composites</a:t>
            </a:r>
            <a:r>
              <a:rPr lang="de-DE" sz="2000" dirty="0"/>
              <a:t>, bands </a:t>
            </a:r>
            <a:r>
              <a:rPr lang="de-DE" sz="2000" dirty="0" err="1"/>
              <a:t>decreasing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composited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maximum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9E770-A9D0-38F1-A6E1-20259CD584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Trend per Band after Cut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48D27-BDC9-823F-FDD6-3EEF756EC9A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EC6C2B-EABD-CC53-E0EB-DADC45AC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63" y="1487788"/>
            <a:ext cx="6712765" cy="53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890A-E24B-29A1-5C6F-C60A180A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Compositing</a:t>
            </a:r>
            <a:r>
              <a:rPr lang="de-DE" dirty="0"/>
              <a:t> Methods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ECD3BA7-CE72-BEC8-266A-81D7EC830A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021440"/>
              </p:ext>
            </p:extLst>
          </p:nvPr>
        </p:nvGraphicFramePr>
        <p:xfrm>
          <a:off x="971606" y="1103381"/>
          <a:ext cx="9503532" cy="52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0767">
                  <a:extLst>
                    <a:ext uri="{9D8B030D-6E8A-4147-A177-3AD203B41FA5}">
                      <a16:colId xmlns:a16="http://schemas.microsoft.com/office/drawing/2014/main" val="2559761489"/>
                    </a:ext>
                  </a:extLst>
                </a:gridCol>
                <a:gridCol w="989704">
                  <a:extLst>
                    <a:ext uri="{9D8B030D-6E8A-4147-A177-3AD203B41FA5}">
                      <a16:colId xmlns:a16="http://schemas.microsoft.com/office/drawing/2014/main" val="1164030386"/>
                    </a:ext>
                  </a:extLst>
                </a:gridCol>
                <a:gridCol w="946673">
                  <a:extLst>
                    <a:ext uri="{9D8B030D-6E8A-4147-A177-3AD203B41FA5}">
                      <a16:colId xmlns:a16="http://schemas.microsoft.com/office/drawing/2014/main" val="2051769797"/>
                    </a:ext>
                  </a:extLst>
                </a:gridCol>
                <a:gridCol w="856648">
                  <a:extLst>
                    <a:ext uri="{9D8B030D-6E8A-4147-A177-3AD203B41FA5}">
                      <a16:colId xmlns:a16="http://schemas.microsoft.com/office/drawing/2014/main" val="3079468289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1350575152"/>
                    </a:ext>
                  </a:extLst>
                </a:gridCol>
                <a:gridCol w="755300">
                  <a:extLst>
                    <a:ext uri="{9D8B030D-6E8A-4147-A177-3AD203B41FA5}">
                      <a16:colId xmlns:a16="http://schemas.microsoft.com/office/drawing/2014/main" val="809874822"/>
                    </a:ext>
                  </a:extLst>
                </a:gridCol>
                <a:gridCol w="1356596">
                  <a:extLst>
                    <a:ext uri="{9D8B030D-6E8A-4147-A177-3AD203B41FA5}">
                      <a16:colId xmlns:a16="http://schemas.microsoft.com/office/drawing/2014/main" val="3048420530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712426907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41252782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Predictors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Resp_var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seed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R2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RMSE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stdev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 dirty="0">
                          <a:effectLst/>
                        </a:rPr>
                        <a:t>var1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>
                          <a:effectLst/>
                        </a:rPr>
                        <a:t>var2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 dirty="0">
                          <a:effectLst/>
                        </a:rPr>
                        <a:t>var3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64003723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0.644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0.286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B3_2022.07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178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6082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5.714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0.236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05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0.734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7337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Median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67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0.507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5.357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0.324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11329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0.617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5.517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775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0.576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5.435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0.304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418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0.677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1607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0.588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5.443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261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0.654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5.525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86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5.449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5559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4.951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0.276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7453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Min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0.766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0.19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9099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0.234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652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0.733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4.822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11077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MaxMinperBand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0.682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5.068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07548962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0.72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0.18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0256090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specn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0.687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13755834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27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0.675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35743303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0.685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5.016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1453828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1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BCC5-5F70-4800-E80D-2DEEE4CB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RF trained with Mowing Data only</a:t>
            </a:r>
          </a:p>
        </p:txBody>
      </p:sp>
      <p:pic>
        <p:nvPicPr>
          <p:cNvPr id="11" name="Content Placeholder 10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E3AF140-8BEC-2143-0414-CA303A55F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8" y="1333291"/>
            <a:ext cx="4895850" cy="4895850"/>
          </a:xfrm>
        </p:spPr>
      </p:pic>
      <p:pic>
        <p:nvPicPr>
          <p:cNvPr id="4" name="Picture 3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B7809B37-2870-9B3D-2A9B-5A325221C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2" y="1133168"/>
            <a:ext cx="5095974" cy="50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7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967B-D74A-7154-1858-7825AFE3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RF trained with Reflectance and Mowing Data</a:t>
            </a:r>
          </a:p>
        </p:txBody>
      </p:sp>
      <p:pic>
        <p:nvPicPr>
          <p:cNvPr id="6" name="Content Placeholder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ED2B041-20EE-E1FC-D9D5-3993E7053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22" y="1483878"/>
            <a:ext cx="4895850" cy="4895850"/>
          </a:xfrm>
        </p:spPr>
      </p:pic>
      <p:pic>
        <p:nvPicPr>
          <p:cNvPr id="4" name="Picture 3" descr="A graph with numbers and dots&#10;&#10;Description automatically generated">
            <a:extLst>
              <a:ext uri="{FF2B5EF4-FFF2-40B4-BE49-F238E27FC236}">
                <a16:creationId xmlns:a16="http://schemas.microsoft.com/office/drawing/2014/main" id="{DBF8F14B-972E-BBEC-6110-20B78ECF0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30" y="1301348"/>
            <a:ext cx="5078380" cy="50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4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967B-D74A-7154-1858-7825AFE3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RF used for spatial Prediction</a:t>
            </a:r>
          </a:p>
        </p:txBody>
      </p:sp>
      <p:pic>
        <p:nvPicPr>
          <p:cNvPr id="5" name="Picture 4" descr="A graph with dots and numbers&#10;&#10;Description automatically generated">
            <a:extLst>
              <a:ext uri="{FF2B5EF4-FFF2-40B4-BE49-F238E27FC236}">
                <a16:creationId xmlns:a16="http://schemas.microsoft.com/office/drawing/2014/main" id="{DA559230-50E8-D38B-8EC5-1D087D82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30" y="1253347"/>
            <a:ext cx="5061067" cy="5061067"/>
          </a:xfrm>
          <a:prstGeom prst="rect">
            <a:avLst/>
          </a:prstGeom>
        </p:spPr>
      </p:pic>
      <p:pic>
        <p:nvPicPr>
          <p:cNvPr id="10" name="Content Placeholder 9" descr="A graph of different sizes and shapes&#10;&#10;Description automatically generated with medium confidence">
            <a:extLst>
              <a:ext uri="{FF2B5EF4-FFF2-40B4-BE49-F238E27FC236}">
                <a16:creationId xmlns:a16="http://schemas.microsoft.com/office/drawing/2014/main" id="{4C2F5FAE-70D0-142D-7C4C-B12129657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" y="1381564"/>
            <a:ext cx="4932849" cy="4932849"/>
          </a:xfrm>
        </p:spPr>
      </p:pic>
    </p:spTree>
    <p:extLst>
      <p:ext uri="{BB962C8B-B14F-4D97-AF65-F5344CB8AC3E}">
        <p14:creationId xmlns:p14="http://schemas.microsoft.com/office/powerpoint/2010/main" val="335368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B1302-8DAF-49A7-32DE-AD60739E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Grassland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Richness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2C4FA-935D-057D-2C17-2D5CCFF6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0"/>
          <a:stretch/>
        </p:blipFill>
        <p:spPr>
          <a:xfrm>
            <a:off x="1247007" y="1007918"/>
            <a:ext cx="9697986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03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B1302-8DAF-49A7-32DE-AD60739E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Grassland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Richness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41B4F04-A5AE-8D47-A97A-9C0A2C040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9" b="31020"/>
          <a:stretch/>
        </p:blipFill>
        <p:spPr>
          <a:xfrm>
            <a:off x="1082784" y="1636963"/>
            <a:ext cx="10220315" cy="44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2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CCC4B-2F9A-4954-AE71-8B66E999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236834" cy="985286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2C9DFC72-273B-41EB-99CF-311301582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5342399"/>
            <a:ext cx="288000" cy="1440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ADABB7-F9A6-4A4D-9415-296AC5E687F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280C03-4EAF-4993-838C-A37926668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7614285" cy="489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Method, Workflow</a:t>
            </a:r>
          </a:p>
          <a:p>
            <a:pPr marL="0" indent="0">
              <a:buNone/>
            </a:pPr>
            <a:r>
              <a:rPr lang="en-US" dirty="0"/>
              <a:t>Study Sites</a:t>
            </a:r>
          </a:p>
          <a:p>
            <a:pPr marL="0" indent="0">
              <a:buNone/>
            </a:pPr>
            <a:r>
              <a:rPr lang="en-US" dirty="0"/>
              <a:t>Influence of Mowing Events on Prediction</a:t>
            </a:r>
          </a:p>
          <a:p>
            <a:pPr marL="0" indent="0">
              <a:buNone/>
            </a:pPr>
            <a:r>
              <a:rPr lang="en-US" dirty="0"/>
              <a:t>Quality of Random Forest Prediction</a:t>
            </a:r>
          </a:p>
          <a:p>
            <a:pPr marL="0" indent="0">
              <a:buNone/>
            </a:pPr>
            <a:r>
              <a:rPr lang="en-US" dirty="0"/>
              <a:t>Prediction of Species Richness into Space</a:t>
            </a:r>
          </a:p>
          <a:p>
            <a:pPr marL="0" indent="0">
              <a:buNone/>
            </a:pPr>
            <a:r>
              <a:rPr lang="en-US" dirty="0"/>
              <a:t>Outlook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FE8A62-1839-463F-802F-FD84D07B7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10" y="1390498"/>
            <a:ext cx="3429000" cy="342900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0D39DCE-103A-4082-1299-AEEE9770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4" y="6544945"/>
            <a:ext cx="5232865" cy="257774"/>
          </a:xfrm>
        </p:spPr>
        <p:txBody>
          <a:bodyPr/>
          <a:lstStyle/>
          <a:p>
            <a:r>
              <a:rPr lang="de-DE" dirty="0"/>
              <a:t>Laura Obrecht, German Remote </a:t>
            </a:r>
            <a:r>
              <a:rPr lang="de-DE" dirty="0" err="1"/>
              <a:t>Sensing</a:t>
            </a:r>
            <a:r>
              <a:rPr lang="de-DE" dirty="0"/>
              <a:t> Data Center (DFD-LAX), 19.03.2024</a:t>
            </a:r>
          </a:p>
        </p:txBody>
      </p:sp>
    </p:spTree>
    <p:extLst>
      <p:ext uri="{BB962C8B-B14F-4D97-AF65-F5344CB8AC3E}">
        <p14:creationId xmlns:p14="http://schemas.microsoft.com/office/powerpoint/2010/main" val="1943833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3B8-2150-9151-8B78-41908BE4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Training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Ammer </a:t>
            </a:r>
            <a:r>
              <a:rPr lang="de-DE" dirty="0" err="1"/>
              <a:t>Catchment</a:t>
            </a:r>
            <a:endParaRPr lang="de-DE" dirty="0"/>
          </a:p>
        </p:txBody>
      </p:sp>
      <p:pic>
        <p:nvPicPr>
          <p:cNvPr id="6" name="Content Placeholder 5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5BD7ED83-1D01-6A81-B190-E46FC1E4B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1483878"/>
            <a:ext cx="5262536" cy="4895850"/>
          </a:xfrm>
        </p:spPr>
      </p:pic>
      <p:pic>
        <p:nvPicPr>
          <p:cNvPr id="8" name="Picture 7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D8A2DE2A-5FE2-97E3-1794-68B43152C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9" y="1483878"/>
            <a:ext cx="4895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22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7BE-D5A9-A74B-ABC9-BF6A2FBB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1A28-F93B-D537-7EF0-8023A03C1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Prediction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Overall </a:t>
            </a:r>
            <a:r>
              <a:rPr lang="de-DE" sz="2000" dirty="0" err="1"/>
              <a:t>Species</a:t>
            </a:r>
            <a:r>
              <a:rPr lang="de-DE" sz="2000" dirty="0"/>
              <a:t> </a:t>
            </a:r>
            <a:r>
              <a:rPr lang="de-DE" sz="2000" dirty="0" err="1"/>
              <a:t>Richness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de-DE" sz="2000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0.75</a:t>
            </a:r>
            <a:br>
              <a:rPr lang="de-DE" sz="2000" dirty="0"/>
            </a:b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unusually</a:t>
            </a:r>
            <a:r>
              <a:rPr lang="de-DE" sz="2000" dirty="0">
                <a:sym typeface="Wingdings" panose="05000000000000000000" pitchFamily="2" charset="2"/>
              </a:rPr>
              <a:t> high </a:t>
            </a:r>
            <a:r>
              <a:rPr lang="de-DE" sz="2000" dirty="0" err="1">
                <a:sym typeface="Wingdings" panose="05000000000000000000" pitchFamily="2" charset="2"/>
              </a:rPr>
              <a:t>for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this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field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of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application</a:t>
            </a:r>
            <a:r>
              <a:rPr lang="de-DE" sz="2000" dirty="0">
                <a:sym typeface="Wingdings" panose="05000000000000000000" pitchFamily="2" charset="2"/>
              </a:rPr>
              <a:t> (</a:t>
            </a:r>
            <a:r>
              <a:rPr lang="de-DE" sz="2000" dirty="0" err="1">
                <a:sym typeface="Wingdings" panose="05000000000000000000" pitchFamily="2" charset="2"/>
              </a:rPr>
              <a:t>literature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up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to</a:t>
            </a:r>
            <a:r>
              <a:rPr lang="de-DE" sz="2000" dirty="0">
                <a:sym typeface="Wingdings" panose="05000000000000000000" pitchFamily="2" charset="2"/>
              </a:rPr>
              <a:t> 0.42, </a:t>
            </a:r>
            <a:r>
              <a:rPr lang="de-DE" sz="2000" dirty="0" err="1">
                <a:sym typeface="Wingdings" panose="05000000000000000000" pitchFamily="2" charset="2"/>
              </a:rPr>
              <a:t>see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i="1" dirty="0">
                <a:sym typeface="Wingdings" panose="05000000000000000000" pitchFamily="2" charset="2"/>
              </a:rPr>
              <a:t>Muro et al. (2022))</a:t>
            </a:r>
            <a:br>
              <a:rPr lang="de-DE" sz="2000" i="1" dirty="0">
                <a:sym typeface="Wingdings" panose="05000000000000000000" pitchFamily="2" charset="2"/>
              </a:rPr>
            </a:b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Generalisability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is</a:t>
            </a:r>
            <a:r>
              <a:rPr lang="de-DE" sz="2000" dirty="0">
                <a:sym typeface="Wingdings" panose="05000000000000000000" pitchFamily="2" charset="2"/>
              </a:rPr>
              <a:t> still an </a:t>
            </a:r>
            <a:r>
              <a:rPr lang="de-DE" sz="2000" dirty="0" err="1">
                <a:sym typeface="Wingdings" panose="05000000000000000000" pitchFamily="2" charset="2"/>
              </a:rPr>
              <a:t>issue</a:t>
            </a:r>
            <a:r>
              <a:rPr lang="de-DE" sz="2000" dirty="0">
                <a:sym typeface="Wingdings" panose="05000000000000000000" pitchFamily="2" charset="2"/>
              </a:rPr>
              <a:t>!</a:t>
            </a:r>
            <a:endParaRPr lang="de-DE" sz="2000" dirty="0"/>
          </a:p>
          <a:p>
            <a:r>
              <a:rPr lang="de-DE" sz="2000" dirty="0" err="1"/>
              <a:t>Mowing</a:t>
            </a:r>
            <a:r>
              <a:rPr lang="de-DE" sz="2000" dirty="0"/>
              <a:t> Data </a:t>
            </a:r>
            <a:r>
              <a:rPr lang="de-DE" sz="2000" dirty="0" err="1"/>
              <a:t>does</a:t>
            </a:r>
            <a:r>
              <a:rPr lang="de-DE" sz="2000" dirty="0"/>
              <a:t> not </a:t>
            </a:r>
            <a:r>
              <a:rPr lang="de-DE" sz="2000" dirty="0" err="1"/>
              <a:t>improve</a:t>
            </a:r>
            <a:r>
              <a:rPr lang="de-DE" sz="2000" dirty="0"/>
              <a:t> Random Forest </a:t>
            </a:r>
            <a:r>
              <a:rPr lang="de-DE" sz="2000" dirty="0" err="1"/>
              <a:t>model</a:t>
            </a:r>
            <a:br>
              <a:rPr lang="de-DE" sz="2000" dirty="0"/>
            </a:br>
            <a:r>
              <a:rPr lang="de-DE" sz="2000" dirty="0">
                <a:sym typeface="Wingdings" panose="05000000000000000000" pitchFamily="2" charset="2"/>
              </a:rPr>
              <a:t> Variation </a:t>
            </a:r>
            <a:r>
              <a:rPr lang="de-DE" sz="2000" dirty="0" err="1">
                <a:sym typeface="Wingdings" panose="05000000000000000000" pitchFamily="2" charset="2"/>
              </a:rPr>
              <a:t>already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represented</a:t>
            </a:r>
            <a:r>
              <a:rPr lang="de-DE" sz="2000" dirty="0">
                <a:sym typeface="Wingdings" panose="05000000000000000000" pitchFamily="2" charset="2"/>
              </a:rPr>
              <a:t> in </a:t>
            </a:r>
            <a:r>
              <a:rPr lang="de-DE" sz="2000" dirty="0" err="1">
                <a:sym typeface="Wingdings" panose="05000000000000000000" pitchFamily="2" charset="2"/>
              </a:rPr>
              <a:t>reflectance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information</a:t>
            </a:r>
            <a:endParaRPr lang="de-DE" sz="2000" dirty="0">
              <a:sym typeface="Wingdings" panose="05000000000000000000" pitchFamily="2" charset="2"/>
            </a:endParaRPr>
          </a:p>
          <a:p>
            <a:r>
              <a:rPr lang="de-DE" sz="2000" dirty="0" err="1">
                <a:sym typeface="Wingdings" panose="05000000000000000000" pitchFamily="2" charset="2"/>
              </a:rPr>
              <a:t>Compositing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Statistics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is</a:t>
            </a:r>
            <a:r>
              <a:rPr lang="de-DE" sz="2000" dirty="0">
                <a:sym typeface="Wingdings" panose="05000000000000000000" pitchFamily="2" charset="2"/>
              </a:rPr>
              <a:t> not </a:t>
            </a:r>
            <a:r>
              <a:rPr lang="de-DE" sz="2000" dirty="0" err="1">
                <a:sym typeface="Wingdings" panose="05000000000000000000" pitchFamily="2" charset="2"/>
              </a:rPr>
              <a:t>as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important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for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prediction</a:t>
            </a:r>
            <a:r>
              <a:rPr lang="de-DE" sz="2000" dirty="0">
                <a:sym typeface="Wingdings" panose="05000000000000000000" pitchFamily="2" charset="2"/>
              </a:rPr>
              <a:t> in </a:t>
            </a:r>
            <a:r>
              <a:rPr lang="de-DE" sz="2000" dirty="0" err="1">
                <a:sym typeface="Wingdings" panose="05000000000000000000" pitchFamily="2" charset="2"/>
              </a:rPr>
              <a:t>our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study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sites</a:t>
            </a:r>
            <a:br>
              <a:rPr lang="de-DE" sz="2000" dirty="0">
                <a:sym typeface="Wingdings" panose="05000000000000000000" pitchFamily="2" charset="2"/>
              </a:rPr>
            </a:br>
            <a:r>
              <a:rPr lang="de-DE" sz="2000" dirty="0">
                <a:sym typeface="Wingdings" panose="05000000000000000000" pitchFamily="2" charset="2"/>
              </a:rPr>
              <a:t> Still </a:t>
            </a:r>
            <a:r>
              <a:rPr lang="de-DE" sz="2000" dirty="0" err="1">
                <a:sym typeface="Wingdings" panose="05000000000000000000" pitchFamily="2" charset="2"/>
              </a:rPr>
              <a:t>important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to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consider</a:t>
            </a:r>
            <a:r>
              <a:rPr lang="de-DE" sz="2000" dirty="0">
                <a:sym typeface="Wingdings" panose="05000000000000000000" pitchFamily="2" charset="2"/>
              </a:rPr>
              <a:t>, relevant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352474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7BE-D5A9-A74B-ABC9-BF6A2FBB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1A28-F93B-D537-7EF0-8023A03C1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Measure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spectral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in </a:t>
            </a:r>
            <a:r>
              <a:rPr lang="de-DE" sz="2000" dirty="0" err="1"/>
              <a:t>aggregated</a:t>
            </a:r>
            <a:r>
              <a:rPr lang="de-DE" sz="2000" dirty="0"/>
              <a:t> Pixel </a:t>
            </a:r>
            <a:r>
              <a:rPr lang="de-DE" sz="2000" dirty="0" err="1"/>
              <a:t>as</a:t>
            </a:r>
            <a:r>
              <a:rPr lang="de-DE" sz="2000" dirty="0"/>
              <a:t> additional </a:t>
            </a:r>
            <a:r>
              <a:rPr lang="de-DE" sz="2000" dirty="0" err="1"/>
              <a:t>Predictor</a:t>
            </a:r>
            <a:endParaRPr lang="de-DE" sz="2000" dirty="0"/>
          </a:p>
          <a:p>
            <a:r>
              <a:rPr lang="de-DE" sz="2000" dirty="0" err="1"/>
              <a:t>Neighbouring</a:t>
            </a:r>
            <a:r>
              <a:rPr lang="de-DE" sz="2000" dirty="0"/>
              <a:t> Land Cover / Land Use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Prediction</a:t>
            </a:r>
            <a:r>
              <a:rPr lang="de-DE" sz="2000" dirty="0"/>
              <a:t> in Space</a:t>
            </a:r>
          </a:p>
          <a:p>
            <a:r>
              <a:rPr lang="de-DE" sz="2000" dirty="0"/>
              <a:t>Area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Invecos</a:t>
            </a:r>
            <a:r>
              <a:rPr lang="de-DE" sz="2000" dirty="0"/>
              <a:t> </a:t>
            </a:r>
            <a:r>
              <a:rPr lang="de-DE" sz="2000" dirty="0" err="1"/>
              <a:t>Parcel</a:t>
            </a:r>
            <a:r>
              <a:rPr lang="de-DE" sz="2000" dirty="0"/>
              <a:t>, </a:t>
            </a:r>
            <a:r>
              <a:rPr lang="de-DE" sz="2000" dirty="0" err="1"/>
              <a:t>Prediction</a:t>
            </a:r>
            <a:r>
              <a:rPr lang="de-DE" sz="2000" dirty="0"/>
              <a:t> on </a:t>
            </a:r>
            <a:r>
              <a:rPr lang="de-DE" sz="2000" dirty="0" err="1"/>
              <a:t>Parcel</a:t>
            </a:r>
            <a:r>
              <a:rPr lang="de-DE" sz="2000" dirty="0"/>
              <a:t> </a:t>
            </a:r>
            <a:r>
              <a:rPr lang="de-DE" sz="2000" dirty="0" err="1"/>
              <a:t>Scale</a:t>
            </a:r>
            <a:r>
              <a:rPr lang="de-DE" sz="2000" dirty="0"/>
              <a:t>?</a:t>
            </a:r>
          </a:p>
          <a:p>
            <a:r>
              <a:rPr lang="de-DE" sz="2000" dirty="0"/>
              <a:t>Release </a:t>
            </a:r>
            <a:r>
              <a:rPr lang="de-DE" sz="2000" dirty="0" err="1"/>
              <a:t>of</a:t>
            </a:r>
            <a:r>
              <a:rPr lang="de-DE" sz="2000" dirty="0"/>
              <a:t> R </a:t>
            </a:r>
            <a:r>
              <a:rPr lang="de-DE" sz="2000" dirty="0" err="1"/>
              <a:t>package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necessary</a:t>
            </a:r>
            <a:r>
              <a:rPr lang="de-DE" sz="2000" dirty="0"/>
              <a:t> </a:t>
            </a:r>
            <a:r>
              <a:rPr lang="de-DE" sz="2000" dirty="0" err="1"/>
              <a:t>functions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presented</a:t>
            </a:r>
            <a:r>
              <a:rPr lang="de-DE" sz="2000" dirty="0"/>
              <a:t> </a:t>
            </a:r>
            <a:r>
              <a:rPr lang="de-DE" sz="2000" dirty="0" err="1"/>
              <a:t>analysis</a:t>
            </a:r>
            <a:endParaRPr lang="de-DE" sz="2000" dirty="0"/>
          </a:p>
          <a:p>
            <a:endParaRPr lang="de-DE" sz="300" dirty="0"/>
          </a:p>
          <a:p>
            <a:pPr marL="0" indent="0">
              <a:buNone/>
            </a:pPr>
            <a:r>
              <a:rPr lang="de-DE" sz="2000" dirty="0"/>
              <a:t>	</a:t>
            </a:r>
            <a:r>
              <a:rPr lang="de-DE" sz="1800" dirty="0"/>
              <a:t>https://github.com/Siedrid/Grasslands_BioDiv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FF261-053B-62A2-4B0C-6C06B94CE3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69" y="3564082"/>
            <a:ext cx="384464" cy="3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9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A5715F-8CFA-5645-193A-692233F07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0569"/>
          <a:stretch/>
        </p:blipFill>
        <p:spPr>
          <a:xfrm>
            <a:off x="287998" y="0"/>
            <a:ext cx="11904001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A4E291-EA20-A797-FA35-5F316171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Thank</a:t>
            </a:r>
            <a:r>
              <a:rPr lang="de-DE" cap="none" dirty="0"/>
              <a:t> </a:t>
            </a:r>
            <a:r>
              <a:rPr lang="de-DE" cap="none" dirty="0" err="1"/>
              <a:t>you</a:t>
            </a:r>
            <a:r>
              <a:rPr lang="de-DE" cap="none" dirty="0"/>
              <a:t> </a:t>
            </a:r>
            <a:r>
              <a:rPr lang="de-DE" cap="none" dirty="0" err="1"/>
              <a:t>for</a:t>
            </a:r>
            <a:r>
              <a:rPr lang="de-DE" cap="none" dirty="0"/>
              <a:t> </a:t>
            </a:r>
            <a:r>
              <a:rPr lang="de-DE" cap="none" dirty="0" err="1"/>
              <a:t>listening</a:t>
            </a:r>
            <a:r>
              <a:rPr lang="de-DE" cap="none" dirty="0"/>
              <a:t>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DEC22-CC04-19B7-65C1-D167698CB7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0C554-5743-1C66-8BC4-D26A9707C4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24" y="311872"/>
            <a:ext cx="606204" cy="606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E7D553-D97D-C656-5A28-CB393AFF8F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94" y="1033331"/>
            <a:ext cx="384464" cy="384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DA370-E406-27AB-12C2-E8E721C10A3C}"/>
              </a:ext>
            </a:extLst>
          </p:cNvPr>
          <p:cNvSpPr txBox="1"/>
          <p:nvPr/>
        </p:nvSpPr>
        <p:spPr>
          <a:xfrm>
            <a:off x="1569027" y="302400"/>
            <a:ext cx="4526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kern="100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https://researchgate.net/profile/</a:t>
            </a:r>
            <a:br>
              <a:rPr lang="en-GB" sz="1600" kern="100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kern="100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Laura-Obrecht</a:t>
            </a:r>
            <a:endParaRPr lang="de-D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https://github.com/Siedrid </a:t>
            </a:r>
          </a:p>
          <a:p>
            <a:endParaRPr lang="en-GB" sz="1600" dirty="0">
              <a:solidFill>
                <a:schemeClr val="bg1"/>
              </a:solidFill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laura.obrecht@gmx.de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2EE4-646B-9488-DAF3-D7A79EBC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pic>
        <p:nvPicPr>
          <p:cNvPr id="6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026ECEB8-59A3-5783-D391-66B8B3FD8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3" y="1196879"/>
            <a:ext cx="4387725" cy="48958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98419-7057-BACD-A966-D6554D5A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49" y="1548105"/>
            <a:ext cx="5743575" cy="1704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58916-ECF9-5612-44C2-474BF98549A6}"/>
              </a:ext>
            </a:extLst>
          </p:cNvPr>
          <p:cNvSpPr txBox="1"/>
          <p:nvPr/>
        </p:nvSpPr>
        <p:spPr>
          <a:xfrm>
            <a:off x="5928188" y="3305175"/>
            <a:ext cx="5743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/>
              <a:t>Figure</a:t>
            </a:r>
            <a:r>
              <a:rPr lang="en-GB" sz="900" dirty="0"/>
              <a:t>. Monthly aggregated Reflectance (2022-2023), input to Random Forest. (Screenshot from RStudio)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8DF3B-7172-AEF1-C6B1-A7005203408B}"/>
              </a:ext>
            </a:extLst>
          </p:cNvPr>
          <p:cNvSpPr txBox="1"/>
          <p:nvPr/>
        </p:nvSpPr>
        <p:spPr>
          <a:xfrm>
            <a:off x="5848349" y="3740727"/>
            <a:ext cx="5528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Random Forest </a:t>
            </a:r>
          </a:p>
          <a:p>
            <a:r>
              <a:rPr lang="de-DE" dirty="0"/>
              <a:t>+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predictors</a:t>
            </a:r>
            <a:endParaRPr lang="de-DE" dirty="0"/>
          </a:p>
          <a:p>
            <a:r>
              <a:rPr lang="de-DE" dirty="0"/>
              <a:t>+ user-</a:t>
            </a:r>
            <a:r>
              <a:rPr lang="de-DE" dirty="0" err="1"/>
              <a:t>friendly</a:t>
            </a:r>
            <a:r>
              <a:rPr lang="de-DE" dirty="0"/>
              <a:t>,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Monotemporal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Inventories</a:t>
            </a:r>
            <a:r>
              <a:rPr lang="de-DE" dirty="0"/>
              <a:t> 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Expectable</a:t>
            </a:r>
            <a:r>
              <a:rPr lang="de-DE" dirty="0">
                <a:sym typeface="Wingdings" panose="05000000000000000000" pitchFamily="2" charset="2"/>
              </a:rPr>
              <a:t> Overall </a:t>
            </a:r>
            <a:r>
              <a:rPr lang="de-DE" dirty="0" err="1">
                <a:sym typeface="Wingdings" panose="05000000000000000000" pitchFamily="2" charset="2"/>
              </a:rPr>
              <a:t>Species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Richness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phenology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589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D8FB-8EE9-4C05-B715-06B33F1B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Response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6399-A5F8-904F-8E7C-3542D0DCF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4661983" cy="3840369"/>
          </a:xfrm>
        </p:spPr>
        <p:txBody>
          <a:bodyPr>
            <a:normAutofit/>
          </a:bodyPr>
          <a:lstStyle/>
          <a:p>
            <a:r>
              <a:rPr lang="de-DE" sz="2000" dirty="0" err="1"/>
              <a:t>Species</a:t>
            </a:r>
            <a:r>
              <a:rPr lang="de-DE" sz="2000" dirty="0"/>
              <a:t> </a:t>
            </a:r>
            <a:r>
              <a:rPr lang="de-DE" sz="2000" dirty="0" err="1"/>
              <a:t>inventories</a:t>
            </a:r>
            <a:r>
              <a:rPr lang="de-DE" sz="2000" dirty="0"/>
              <a:t> </a:t>
            </a:r>
            <a:r>
              <a:rPr lang="de-DE" sz="2000" dirty="0" err="1"/>
              <a:t>sampled</a:t>
            </a:r>
            <a:r>
              <a:rPr lang="de-DE" sz="2000" dirty="0"/>
              <a:t> </a:t>
            </a:r>
            <a:br>
              <a:rPr lang="de-DE" sz="2000" dirty="0"/>
            </a:br>
            <a:r>
              <a:rPr lang="de-DE" sz="2000" dirty="0"/>
              <a:t>mono-temporal in </a:t>
            </a:r>
            <a:r>
              <a:rPr lang="de-DE" sz="2000" b="1" dirty="0"/>
              <a:t>May 2022 and April 2023</a:t>
            </a:r>
          </a:p>
          <a:p>
            <a:r>
              <a:rPr lang="de-DE" sz="2000" dirty="0" err="1"/>
              <a:t>Species</a:t>
            </a:r>
            <a:r>
              <a:rPr lang="de-DE" sz="2000" dirty="0"/>
              <a:t> </a:t>
            </a:r>
            <a:r>
              <a:rPr lang="de-DE" sz="2000" dirty="0" err="1"/>
              <a:t>Number</a:t>
            </a:r>
            <a:r>
              <a:rPr lang="de-DE" sz="2000" dirty="0"/>
              <a:t> (</a:t>
            </a:r>
            <a:r>
              <a:rPr lang="de-DE" sz="2000" dirty="0" err="1"/>
              <a:t>specn</a:t>
            </a:r>
            <a:r>
              <a:rPr lang="de-DE" sz="2000" dirty="0"/>
              <a:t>) </a:t>
            </a:r>
            <a:r>
              <a:rPr lang="de-DE" sz="2000" dirty="0" err="1"/>
              <a:t>closest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„Normalverteilung“</a:t>
            </a:r>
          </a:p>
          <a:p>
            <a:r>
              <a:rPr lang="de-DE" sz="2000" dirty="0"/>
              <a:t>Best Response Variable, </a:t>
            </a:r>
            <a:r>
              <a:rPr lang="de-DE" sz="2000" dirty="0" err="1"/>
              <a:t>followed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Shannon Index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D1B81-7C0E-A754-3844-8126A649B7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Alpha </a:t>
            </a:r>
            <a:r>
              <a:rPr lang="de-DE" dirty="0" err="1"/>
              <a:t>Diversity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905C1-DC8D-5165-F3C7-C3804D1773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dirty="0"/>
              <a:t>Name des Vortragenden, Institut, Datum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DE646-27AE-4864-C22A-8D7AAE88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930" y="1927612"/>
            <a:ext cx="6185647" cy="43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65CF-4026-BC4B-8E61-DDD3D760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3752B-08B6-BA3A-6A22-5CBFB452A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and Testing with data from Lower Franconia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2202D-621D-AB4B-D21D-2B093AD259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GB" dirty="0"/>
              <a:t>Mowing Frequency, DOY of first Cut as additional Predictors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41802-C31A-8523-3F04-C526FCF3DC3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 dirty="0"/>
              <a:t>Training and Testing with data from Lower Franconia and </a:t>
            </a:r>
            <a:r>
              <a:rPr lang="en-GB" dirty="0" err="1"/>
              <a:t>Ammer</a:t>
            </a:r>
            <a:r>
              <a:rPr lang="en-GB" dirty="0"/>
              <a:t> Catchment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35C34C-E2E9-4F89-8B98-C9925C566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Random Forest Predictors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33E7CD6-0EE0-A03B-6952-AFB0450AE3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Name des </a:t>
            </a:r>
            <a:r>
              <a:rPr lang="en-GB" dirty="0" err="1"/>
              <a:t>Vortragenden</a:t>
            </a:r>
            <a:r>
              <a:rPr lang="en-GB" dirty="0"/>
              <a:t>, </a:t>
            </a:r>
            <a:r>
              <a:rPr lang="en-GB" dirty="0" err="1"/>
              <a:t>Institut</a:t>
            </a:r>
            <a:r>
              <a:rPr lang="en-GB" dirty="0"/>
              <a:t>, Datum</a:t>
            </a:r>
          </a:p>
        </p:txBody>
      </p:sp>
      <p:pic>
        <p:nvPicPr>
          <p:cNvPr id="6" name="Picture 5" descr="A map with red dots&#10;&#10;Description automatically generated">
            <a:extLst>
              <a:ext uri="{FF2B5EF4-FFF2-40B4-BE49-F238E27FC236}">
                <a16:creationId xmlns:a16="http://schemas.microsoft.com/office/drawing/2014/main" id="{FBAB9B1C-8E96-BFDE-F5C2-9925FF7A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r="4427"/>
          <a:stretch/>
        </p:blipFill>
        <p:spPr>
          <a:xfrm>
            <a:off x="695325" y="3087551"/>
            <a:ext cx="3515346" cy="2388736"/>
          </a:xfrm>
          <a:prstGeom prst="rect">
            <a:avLst/>
          </a:prstGeom>
        </p:spPr>
      </p:pic>
      <p:pic>
        <p:nvPicPr>
          <p:cNvPr id="8" name="Picture 7" descr="A map of a forest&#10;&#10;Description automatically generated">
            <a:extLst>
              <a:ext uri="{FF2B5EF4-FFF2-40B4-BE49-F238E27FC236}">
                <a16:creationId xmlns:a16="http://schemas.microsoft.com/office/drawing/2014/main" id="{3BFC8D31-2AD3-EC6F-74B2-90F044216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/>
          <a:stretch/>
        </p:blipFill>
        <p:spPr>
          <a:xfrm>
            <a:off x="4441907" y="3042528"/>
            <a:ext cx="3482038" cy="2388737"/>
          </a:xfrm>
          <a:prstGeom prst="rect">
            <a:avLst/>
          </a:pr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964EB2F8-D266-BA8C-2266-8744B5460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6"/>
          <a:stretch/>
        </p:blipFill>
        <p:spPr>
          <a:xfrm>
            <a:off x="7837019" y="3035776"/>
            <a:ext cx="3742271" cy="24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red dots&#10;&#10;Description automatically generated">
            <a:extLst>
              <a:ext uri="{FF2B5EF4-FFF2-40B4-BE49-F238E27FC236}">
                <a16:creationId xmlns:a16="http://schemas.microsoft.com/office/drawing/2014/main" id="{F0582FBC-3932-A1A8-9091-C0F819B7D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r="4427"/>
          <a:stretch/>
        </p:blipFill>
        <p:spPr>
          <a:xfrm>
            <a:off x="1461703" y="279918"/>
            <a:ext cx="9268593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65CF-4026-BC4B-8E61-DDD3D760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3752B-08B6-BA3A-6A22-5CBFB452A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and Testing with data from Lower Franconia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2202D-621D-AB4B-D21D-2B093AD259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GB" dirty="0"/>
              <a:t>Mowing Frequency, DOY of first Cut as additional Predictors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41802-C31A-8523-3F04-C526FCF3DC3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 dirty="0"/>
              <a:t>Training and Testing with data from Lower Franconia and </a:t>
            </a:r>
            <a:r>
              <a:rPr lang="en-GB" dirty="0" err="1"/>
              <a:t>Ammer</a:t>
            </a:r>
            <a:r>
              <a:rPr lang="en-GB" dirty="0"/>
              <a:t> Catchment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35C34C-E2E9-4F89-8B98-C9925C566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Random Forest Predictors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33E7CD6-0EE0-A03B-6952-AFB0450AE3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Name des </a:t>
            </a:r>
            <a:r>
              <a:rPr lang="en-GB" dirty="0" err="1"/>
              <a:t>Vortragenden</a:t>
            </a:r>
            <a:r>
              <a:rPr lang="en-GB" dirty="0"/>
              <a:t>, </a:t>
            </a:r>
            <a:r>
              <a:rPr lang="en-GB" dirty="0" err="1"/>
              <a:t>Institut</a:t>
            </a:r>
            <a:r>
              <a:rPr lang="en-GB" dirty="0"/>
              <a:t>, Datum</a:t>
            </a:r>
          </a:p>
        </p:txBody>
      </p:sp>
      <p:pic>
        <p:nvPicPr>
          <p:cNvPr id="6" name="Picture 5" descr="A map with red dots&#10;&#10;Description automatically generated">
            <a:extLst>
              <a:ext uri="{FF2B5EF4-FFF2-40B4-BE49-F238E27FC236}">
                <a16:creationId xmlns:a16="http://schemas.microsoft.com/office/drawing/2014/main" id="{FBAB9B1C-8E96-BFDE-F5C2-9925FF7A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r="4427"/>
          <a:stretch/>
        </p:blipFill>
        <p:spPr>
          <a:xfrm>
            <a:off x="695325" y="3087551"/>
            <a:ext cx="3515346" cy="2388736"/>
          </a:xfrm>
          <a:prstGeom prst="rect">
            <a:avLst/>
          </a:prstGeom>
        </p:spPr>
      </p:pic>
      <p:pic>
        <p:nvPicPr>
          <p:cNvPr id="8" name="Picture 7" descr="A map of a forest&#10;&#10;Description automatically generated">
            <a:extLst>
              <a:ext uri="{FF2B5EF4-FFF2-40B4-BE49-F238E27FC236}">
                <a16:creationId xmlns:a16="http://schemas.microsoft.com/office/drawing/2014/main" id="{3BFC8D31-2AD3-EC6F-74B2-90F044216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/>
          <a:stretch/>
        </p:blipFill>
        <p:spPr>
          <a:xfrm>
            <a:off x="4441907" y="3042528"/>
            <a:ext cx="3482038" cy="2388737"/>
          </a:xfrm>
          <a:prstGeom prst="rect">
            <a:avLst/>
          </a:pr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964EB2F8-D266-BA8C-2266-8744B5460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6"/>
          <a:stretch/>
        </p:blipFill>
        <p:spPr>
          <a:xfrm>
            <a:off x="7837019" y="3035776"/>
            <a:ext cx="3742271" cy="24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66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CC3DE-E722-0BD1-F1C6-7CAD441BE9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3" name="Picture 2" descr="A map of a forest&#10;&#10;Description automatically generated">
            <a:extLst>
              <a:ext uri="{FF2B5EF4-FFF2-40B4-BE49-F238E27FC236}">
                <a16:creationId xmlns:a16="http://schemas.microsoft.com/office/drawing/2014/main" id="{D20EA5DD-15CE-9238-3A13-7158D56E7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1416605" y="186612"/>
            <a:ext cx="9358789" cy="625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4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65CF-4026-BC4B-8E61-DDD3D760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3752B-08B6-BA3A-6A22-5CBFB452A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and Testing with data from Lower Franconia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2202D-621D-AB4B-D21D-2B093AD259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GB" dirty="0"/>
              <a:t>Mowing Frequency, DOY of first Cut as additional Predictors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41802-C31A-8523-3F04-C526FCF3DC3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 dirty="0"/>
              <a:t>Training and Testing with data from Lower Franconia and </a:t>
            </a:r>
            <a:r>
              <a:rPr lang="en-GB" dirty="0" err="1"/>
              <a:t>Ammer</a:t>
            </a:r>
            <a:r>
              <a:rPr lang="en-GB" dirty="0"/>
              <a:t> Catchment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35C34C-E2E9-4F89-8B98-C9925C566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Random Forest Predictors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33E7CD6-0EE0-A03B-6952-AFB0450AE3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Name des </a:t>
            </a:r>
            <a:r>
              <a:rPr lang="en-GB" dirty="0" err="1"/>
              <a:t>Vortragenden</a:t>
            </a:r>
            <a:r>
              <a:rPr lang="en-GB" dirty="0"/>
              <a:t>, </a:t>
            </a:r>
            <a:r>
              <a:rPr lang="en-GB" dirty="0" err="1"/>
              <a:t>Institut</a:t>
            </a:r>
            <a:r>
              <a:rPr lang="en-GB" dirty="0"/>
              <a:t>, Datum</a:t>
            </a:r>
          </a:p>
        </p:txBody>
      </p:sp>
      <p:pic>
        <p:nvPicPr>
          <p:cNvPr id="6" name="Picture 5" descr="A map with red dots&#10;&#10;Description automatically generated">
            <a:extLst>
              <a:ext uri="{FF2B5EF4-FFF2-40B4-BE49-F238E27FC236}">
                <a16:creationId xmlns:a16="http://schemas.microsoft.com/office/drawing/2014/main" id="{FBAB9B1C-8E96-BFDE-F5C2-9925FF7A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r="4427"/>
          <a:stretch/>
        </p:blipFill>
        <p:spPr>
          <a:xfrm>
            <a:off x="695325" y="3087551"/>
            <a:ext cx="3515346" cy="2388736"/>
          </a:xfrm>
          <a:prstGeom prst="rect">
            <a:avLst/>
          </a:prstGeom>
        </p:spPr>
      </p:pic>
      <p:pic>
        <p:nvPicPr>
          <p:cNvPr id="8" name="Picture 7" descr="A map of a forest&#10;&#10;Description automatically generated">
            <a:extLst>
              <a:ext uri="{FF2B5EF4-FFF2-40B4-BE49-F238E27FC236}">
                <a16:creationId xmlns:a16="http://schemas.microsoft.com/office/drawing/2014/main" id="{3BFC8D31-2AD3-EC6F-74B2-90F044216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/>
          <a:stretch/>
        </p:blipFill>
        <p:spPr>
          <a:xfrm>
            <a:off x="4441907" y="3042528"/>
            <a:ext cx="3482038" cy="2388737"/>
          </a:xfrm>
          <a:prstGeom prst="rect">
            <a:avLst/>
          </a:pr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964EB2F8-D266-BA8C-2266-8744B5460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6"/>
          <a:stretch/>
        </p:blipFill>
        <p:spPr>
          <a:xfrm>
            <a:off x="7837019" y="3035776"/>
            <a:ext cx="3742271" cy="24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54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00658B"/>
    </a:custClr>
    <a:custClr name="Blau 2">
      <a:srgbClr val="3B98CB"/>
    </a:custClr>
    <a:custClr name="Blau 3">
      <a:srgbClr val="6CB9DC"/>
    </a:custClr>
    <a:custClr name="Blau 4">
      <a:srgbClr val="A7D3EC"/>
    </a:custClr>
    <a:custClr name="Blau 5">
      <a:srgbClr val="D1E8FA"/>
    </a:custClr>
    <a:custClr name="Gelb 1">
      <a:srgbClr val="D2AE3D"/>
    </a:custClr>
    <a:custClr name="Gelb 2">
      <a:srgbClr val="F2CD51"/>
    </a:custClr>
    <a:custClr name="Gelb 3">
      <a:srgbClr val="F8DE53"/>
    </a:custClr>
    <a:custClr name="Gelb 4">
      <a:srgbClr val="FCEA7A"/>
    </a:custClr>
    <a:custClr name="Gelb 5">
      <a:srgbClr val="FFF8BE"/>
    </a:custClr>
    <a:custClr name="Grün 1">
      <a:srgbClr val="82A043"/>
    </a:custClr>
    <a:custClr name="Grün 2">
      <a:srgbClr val="A6BF51"/>
    </a:custClr>
    <a:custClr name="Grün 3">
      <a:srgbClr val="CAD55C"/>
    </a:custClr>
    <a:custClr name="Grün 4">
      <a:srgbClr val="D9DF78"/>
    </a:custClr>
    <a:custClr name="Grün 5">
      <a:srgbClr val="E6EAAF"/>
    </a:custClr>
    <a:custClr name="Grau 1">
      <a:srgbClr val="666666"/>
    </a:custClr>
    <a:custClr name="Grau 2">
      <a:srgbClr val="868585"/>
    </a:custClr>
    <a:custClr name="Grau 3">
      <a:srgbClr val="B1B1B1"/>
    </a:custClr>
    <a:custClr name="Grau 4">
      <a:srgbClr val="CFCFCF"/>
    </a:custClr>
    <a:custClr name="Grau 5">
      <a:srgbClr val="EBEBEB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1065</Words>
  <Application>Microsoft Office PowerPoint</Application>
  <PresentationFormat>Widescreen</PresentationFormat>
  <Paragraphs>315</Paragraphs>
  <Slides>23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Palatino Linotype</vt:lpstr>
      <vt:lpstr>Wingdings</vt:lpstr>
      <vt:lpstr>1_Office</vt:lpstr>
      <vt:lpstr>2_Office</vt:lpstr>
      <vt:lpstr>Floral biodiversity estimation of grasslands in Franconia using Sentinel-2</vt:lpstr>
      <vt:lpstr>Topics</vt:lpstr>
      <vt:lpstr>Workflow</vt:lpstr>
      <vt:lpstr>Response Variable</vt:lpstr>
      <vt:lpstr>Study Sites</vt:lpstr>
      <vt:lpstr>PowerPoint Presentation</vt:lpstr>
      <vt:lpstr>Study Sites</vt:lpstr>
      <vt:lpstr>PowerPoint Presentation</vt:lpstr>
      <vt:lpstr>Study Sites</vt:lpstr>
      <vt:lpstr>PowerPoint Presentation</vt:lpstr>
      <vt:lpstr>Comparison of Alpha-Diversity Indices</vt:lpstr>
      <vt:lpstr>S2 Time Series extracted at Center Pixel</vt:lpstr>
      <vt:lpstr>Monthly Compositing of S2 Reflectance per Band</vt:lpstr>
      <vt:lpstr>Comparison of Compositing Methods</vt:lpstr>
      <vt:lpstr>RF trained with Mowing Data only</vt:lpstr>
      <vt:lpstr>RF trained with Reflectance and Mowing Data</vt:lpstr>
      <vt:lpstr>RF used for spatial Prediction</vt:lpstr>
      <vt:lpstr>Prediction of Grassland Species Richness into space</vt:lpstr>
      <vt:lpstr>Prediction of Grassland Species Richness into space</vt:lpstr>
      <vt:lpstr>Comparison Training with and without samples  from Ammer Catchment</vt:lpstr>
      <vt:lpstr>Conclusion</vt:lpstr>
      <vt:lpstr>Outlook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Grassland Research</dc:title>
  <dc:creator>Reinermann, Sophie</dc:creator>
  <cp:lastModifiedBy>Laura Obrecht</cp:lastModifiedBy>
  <cp:revision>69</cp:revision>
  <dcterms:created xsi:type="dcterms:W3CDTF">2023-01-13T10:20:23Z</dcterms:created>
  <dcterms:modified xsi:type="dcterms:W3CDTF">2024-03-18T15:41:07Z</dcterms:modified>
</cp:coreProperties>
</file>